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74"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Economica" panose="020B0604020202020204" charset="0"/>
      <p:regular r:id="rId26"/>
      <p:bold r:id="rId27"/>
      <p:italic r:id="rId28"/>
      <p:boldItalic r:id="rId29"/>
    </p:embeddedFont>
    <p:embeddedFont>
      <p:font typeface="Open Sans" panose="020B060603050402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802" y="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a4cab05e2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a4cab05e2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a4cab05e2e_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a4cab05e2e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a4cab05e2e_7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a4cab05e2e_7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2100" algn="l" rtl="0">
              <a:lnSpc>
                <a:spcPct val="115000"/>
              </a:lnSpc>
              <a:spcBef>
                <a:spcPts val="0"/>
              </a:spcBef>
              <a:spcAft>
                <a:spcPts val="0"/>
              </a:spcAft>
              <a:buClr>
                <a:srgbClr val="595959"/>
              </a:buClr>
              <a:buSzPts val="1000"/>
              <a:buChar char="●"/>
            </a:pPr>
            <a:r>
              <a:rPr lang="en" sz="1000">
                <a:solidFill>
                  <a:srgbClr val="595959"/>
                </a:solidFill>
              </a:rPr>
              <a:t>We multiply the maximum sharpe weights with the returns of the respective securities to get the Maximum Sharpe Portfolio</a:t>
            </a:r>
            <a:endParaRPr sz="1000">
              <a:solidFill>
                <a:srgbClr val="595959"/>
              </a:solidFill>
            </a:endParaRPr>
          </a:p>
          <a:p>
            <a:pPr marL="457200" lvl="0" indent="-292100" algn="l" rtl="0">
              <a:lnSpc>
                <a:spcPct val="115000"/>
              </a:lnSpc>
              <a:spcBef>
                <a:spcPts val="0"/>
              </a:spcBef>
              <a:spcAft>
                <a:spcPts val="0"/>
              </a:spcAft>
              <a:buClr>
                <a:srgbClr val="595959"/>
              </a:buClr>
              <a:buSzPts val="1000"/>
              <a:buChar char="●"/>
            </a:pPr>
            <a:r>
              <a:rPr lang="en" sz="1000">
                <a:solidFill>
                  <a:srgbClr val="595959"/>
                </a:solidFill>
              </a:rPr>
              <a:t>We then calculated the Beta value for our Maximum Sharpe Portfolio by running a OLS Regression model</a:t>
            </a:r>
            <a:endParaRPr sz="10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a4cab05e2e_7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a4cab05e2e_7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ae6bd1807c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ae6bd1807c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ae6bd1807c_3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ae6bd1807c_3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ae6bd1807c_3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ae6bd1807c_3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ae6bd1807c_3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ae6bd1807c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a4cab05e2e_8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a4cab05e2e_8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1a4d2e5d92f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1a4d2e5d92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a4cab05e2e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a4cab05e2e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a4cab05e2e_4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a4cab05e2e_4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a4cab05e2e_4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a4cab05e2e_4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a4cab05e2e_4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a4cab05e2e_4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a4cab05e2e_4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a4cab05e2e_4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a4cab05e2e_4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a4cab05e2e_4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a4d2e5d92f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a4d2e5d92f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1376250" y="1773075"/>
            <a:ext cx="7277700" cy="8442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a:solidFill>
                  <a:srgbClr val="FFFFFF"/>
                </a:solidFill>
              </a:rPr>
              <a:t>Finance Information Systems : Final Project </a:t>
            </a:r>
            <a:endParaRPr b="1">
              <a:solidFill>
                <a:srgbClr val="FFFFFF"/>
              </a:solidFill>
            </a:endParaRPr>
          </a:p>
        </p:txBody>
      </p:sp>
      <p:sp>
        <p:nvSpPr>
          <p:cNvPr id="63" name="Google Shape;63;p13"/>
          <p:cNvSpPr txBox="1">
            <a:spLocks noGrp="1"/>
          </p:cNvSpPr>
          <p:nvPr>
            <p:ph type="subTitle" idx="1"/>
          </p:nvPr>
        </p:nvSpPr>
        <p:spPr>
          <a:xfrm>
            <a:off x="6255600" y="2797175"/>
            <a:ext cx="2576700" cy="530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u="sng">
                <a:solidFill>
                  <a:srgbClr val="FFFFFF"/>
                </a:solidFill>
              </a:rPr>
              <a:t>Group 9</a:t>
            </a:r>
            <a:endParaRPr u="sng">
              <a:solidFill>
                <a:srgbClr val="FFFFFF"/>
              </a:solidFill>
            </a:endParaRPr>
          </a:p>
        </p:txBody>
      </p:sp>
      <p:sp>
        <p:nvSpPr>
          <p:cNvPr id="64" name="Google Shape;64;p13"/>
          <p:cNvSpPr txBox="1">
            <a:spLocks noGrp="1"/>
          </p:cNvSpPr>
          <p:nvPr>
            <p:ph type="subTitle" idx="1"/>
          </p:nvPr>
        </p:nvSpPr>
        <p:spPr>
          <a:xfrm>
            <a:off x="6344825" y="3327575"/>
            <a:ext cx="2362500" cy="1310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a:solidFill>
                  <a:srgbClr val="FFFFFF"/>
                </a:solidFill>
              </a:rPr>
              <a:t>Aditya Bhide</a:t>
            </a:r>
            <a:endParaRPr sz="1400">
              <a:solidFill>
                <a:srgbClr val="FFFFFF"/>
              </a:solidFill>
            </a:endParaRPr>
          </a:p>
          <a:p>
            <a:pPr marL="0" lvl="0" indent="0" algn="l" rtl="0">
              <a:spcBef>
                <a:spcPts val="0"/>
              </a:spcBef>
              <a:spcAft>
                <a:spcPts val="0"/>
              </a:spcAft>
              <a:buNone/>
            </a:pPr>
            <a:r>
              <a:rPr lang="en" sz="1400">
                <a:solidFill>
                  <a:srgbClr val="FFFFFF"/>
                </a:solidFill>
              </a:rPr>
              <a:t>Amal Byju</a:t>
            </a:r>
            <a:endParaRPr sz="1400">
              <a:solidFill>
                <a:srgbClr val="FFFFFF"/>
              </a:solidFill>
            </a:endParaRPr>
          </a:p>
          <a:p>
            <a:pPr marL="0" lvl="0" indent="0" algn="l" rtl="0">
              <a:spcBef>
                <a:spcPts val="0"/>
              </a:spcBef>
              <a:spcAft>
                <a:spcPts val="0"/>
              </a:spcAft>
              <a:buNone/>
            </a:pPr>
            <a:r>
              <a:rPr lang="en" sz="1400">
                <a:solidFill>
                  <a:srgbClr val="FFFFFF"/>
                </a:solidFill>
              </a:rPr>
              <a:t>Kathan Shah</a:t>
            </a:r>
            <a:endParaRPr sz="1400">
              <a:solidFill>
                <a:srgbClr val="FFFFFF"/>
              </a:solidFill>
            </a:endParaRPr>
          </a:p>
          <a:p>
            <a:pPr marL="0" lvl="0" indent="0" algn="l" rtl="0">
              <a:spcBef>
                <a:spcPts val="0"/>
              </a:spcBef>
              <a:spcAft>
                <a:spcPts val="0"/>
              </a:spcAft>
              <a:buNone/>
            </a:pPr>
            <a:r>
              <a:rPr lang="en" sz="1400">
                <a:solidFill>
                  <a:srgbClr val="FFFFFF"/>
                </a:solidFill>
              </a:rPr>
              <a:t>Sreyas Sourav</a:t>
            </a:r>
            <a:endParaRPr sz="1400">
              <a:solidFill>
                <a:srgbClr val="FFFFFF"/>
              </a:solidFill>
            </a:endParaRPr>
          </a:p>
          <a:p>
            <a:pPr marL="0" lvl="0" indent="0" algn="l" rtl="0">
              <a:spcBef>
                <a:spcPts val="0"/>
              </a:spcBef>
              <a:spcAft>
                <a:spcPts val="0"/>
              </a:spcAft>
              <a:buNone/>
            </a:pPr>
            <a:r>
              <a:rPr lang="en" sz="1400">
                <a:solidFill>
                  <a:srgbClr val="FFFFFF"/>
                </a:solidFill>
              </a:rPr>
              <a:t> Vaibhav Balasubramanian</a:t>
            </a:r>
            <a:endParaRPr sz="14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1"/>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a:t>Mean-Variance Optimization</a:t>
            </a:r>
            <a:endParaRPr b="1"/>
          </a:p>
        </p:txBody>
      </p:sp>
      <p:sp>
        <p:nvSpPr>
          <p:cNvPr id="122" name="Google Shape;122;p21"/>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sz="1400"/>
              <a:t>Weighing risk vs returns to make investment decisions</a:t>
            </a:r>
            <a:endParaRPr sz="1400"/>
          </a:p>
          <a:p>
            <a:pPr marL="457200" lvl="0" indent="-317500" algn="l" rtl="0">
              <a:spcBef>
                <a:spcPts val="0"/>
              </a:spcBef>
              <a:spcAft>
                <a:spcPts val="0"/>
              </a:spcAft>
              <a:buSzPts val="1400"/>
              <a:buChar char="●"/>
            </a:pPr>
            <a:r>
              <a:rPr lang="en" sz="1400"/>
              <a:t>Construct minimum volatility and maximum Sharpe portfolios</a:t>
            </a:r>
            <a:endParaRPr sz="1400"/>
          </a:p>
          <a:p>
            <a:pPr marL="457200" lvl="0" indent="0" algn="l" rtl="0">
              <a:spcBef>
                <a:spcPts val="1200"/>
              </a:spcBef>
              <a:spcAft>
                <a:spcPts val="1200"/>
              </a:spcAft>
              <a:buNone/>
            </a:pPr>
            <a:endParaRPr/>
          </a:p>
        </p:txBody>
      </p:sp>
      <p:pic>
        <p:nvPicPr>
          <p:cNvPr id="3" name="Picture 2">
            <a:extLst>
              <a:ext uri="{FF2B5EF4-FFF2-40B4-BE49-F238E27FC236}">
                <a16:creationId xmlns:a16="http://schemas.microsoft.com/office/drawing/2014/main" id="{AB2091FF-DC88-1E5D-F71B-A1BFC4D3C3C3}"/>
              </a:ext>
            </a:extLst>
          </p:cNvPr>
          <p:cNvPicPr>
            <a:picLocks noChangeAspect="1"/>
          </p:cNvPicPr>
          <p:nvPr/>
        </p:nvPicPr>
        <p:blipFill>
          <a:blip r:embed="rId3"/>
          <a:stretch>
            <a:fillRect/>
          </a:stretch>
        </p:blipFill>
        <p:spPr>
          <a:xfrm>
            <a:off x="311700" y="1789500"/>
            <a:ext cx="8693487" cy="31623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22"/>
          <p:cNvPicPr preferRelativeResize="0"/>
          <p:nvPr/>
        </p:nvPicPr>
        <p:blipFill>
          <a:blip r:embed="rId3">
            <a:alphaModFix/>
          </a:blip>
          <a:stretch>
            <a:fillRect/>
          </a:stretch>
        </p:blipFill>
        <p:spPr>
          <a:xfrm>
            <a:off x="311700" y="291112"/>
            <a:ext cx="8520602" cy="4561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3"/>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a:t>Equal Weighted Portfolio</a:t>
            </a:r>
            <a:endParaRPr b="1"/>
          </a:p>
        </p:txBody>
      </p:sp>
      <p:sp>
        <p:nvSpPr>
          <p:cNvPr id="134" name="Google Shape;134;p23"/>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t>Return</a:t>
            </a:r>
            <a:endParaRPr/>
          </a:p>
          <a:p>
            <a:pPr marL="0" lvl="0" indent="0" algn="l" rtl="0">
              <a:spcBef>
                <a:spcPts val="1200"/>
              </a:spcBef>
              <a:spcAft>
                <a:spcPts val="0"/>
              </a:spcAft>
              <a:buNone/>
            </a:pPr>
            <a:br>
              <a:rPr lang="en"/>
            </a:br>
            <a:endParaRPr/>
          </a:p>
          <a:p>
            <a:pPr marL="457200" lvl="0" indent="-342900" algn="l" rtl="0">
              <a:spcBef>
                <a:spcPts val="1200"/>
              </a:spcBef>
              <a:spcAft>
                <a:spcPts val="0"/>
              </a:spcAft>
              <a:buSzPts val="1800"/>
              <a:buChar char="●"/>
            </a:pPr>
            <a:r>
              <a:rPr lang="en"/>
              <a:t>Volatility</a:t>
            </a:r>
            <a:endParaRPr/>
          </a:p>
          <a:p>
            <a:pPr marL="0" lvl="0" indent="0" algn="l" rtl="0">
              <a:spcBef>
                <a:spcPts val="1200"/>
              </a:spcBef>
              <a:spcAft>
                <a:spcPts val="0"/>
              </a:spcAft>
              <a:buNone/>
            </a:pPr>
            <a:br>
              <a:rPr lang="en"/>
            </a:br>
            <a:endParaRPr/>
          </a:p>
          <a:p>
            <a:pPr marL="457200" lvl="0" indent="-342900" algn="l" rtl="0">
              <a:spcBef>
                <a:spcPts val="1200"/>
              </a:spcBef>
              <a:spcAft>
                <a:spcPts val="0"/>
              </a:spcAft>
              <a:buSzPts val="1800"/>
              <a:buChar char="●"/>
            </a:pPr>
            <a:r>
              <a:rPr lang="en"/>
              <a:t>Sharpe Ratio</a:t>
            </a:r>
            <a:endParaRPr/>
          </a:p>
          <a:p>
            <a:pPr marL="457200" lvl="0" indent="0" algn="l" rtl="0">
              <a:spcBef>
                <a:spcPts val="1200"/>
              </a:spcBef>
              <a:spcAft>
                <a:spcPts val="1200"/>
              </a:spcAft>
              <a:buNone/>
            </a:pPr>
            <a:endParaRPr/>
          </a:p>
        </p:txBody>
      </p:sp>
      <p:pic>
        <p:nvPicPr>
          <p:cNvPr id="135" name="Google Shape;135;p23"/>
          <p:cNvPicPr preferRelativeResize="0"/>
          <p:nvPr/>
        </p:nvPicPr>
        <p:blipFill>
          <a:blip r:embed="rId3">
            <a:alphaModFix/>
          </a:blip>
          <a:stretch>
            <a:fillRect/>
          </a:stretch>
        </p:blipFill>
        <p:spPr>
          <a:xfrm>
            <a:off x="777697" y="1536372"/>
            <a:ext cx="6611124" cy="821700"/>
          </a:xfrm>
          <a:prstGeom prst="rect">
            <a:avLst/>
          </a:prstGeom>
          <a:noFill/>
          <a:ln>
            <a:noFill/>
          </a:ln>
        </p:spPr>
      </p:pic>
      <p:pic>
        <p:nvPicPr>
          <p:cNvPr id="136" name="Google Shape;136;p23"/>
          <p:cNvPicPr preferRelativeResize="0"/>
          <p:nvPr/>
        </p:nvPicPr>
        <p:blipFill>
          <a:blip r:embed="rId4">
            <a:alphaModFix/>
          </a:blip>
          <a:stretch>
            <a:fillRect/>
          </a:stretch>
        </p:blipFill>
        <p:spPr>
          <a:xfrm>
            <a:off x="777700" y="2821475"/>
            <a:ext cx="7860950" cy="734725"/>
          </a:xfrm>
          <a:prstGeom prst="rect">
            <a:avLst/>
          </a:prstGeom>
          <a:noFill/>
          <a:ln>
            <a:noFill/>
          </a:ln>
        </p:spPr>
      </p:pic>
      <p:pic>
        <p:nvPicPr>
          <p:cNvPr id="137" name="Google Shape;137;p23"/>
          <p:cNvPicPr preferRelativeResize="0"/>
          <p:nvPr/>
        </p:nvPicPr>
        <p:blipFill>
          <a:blip r:embed="rId5">
            <a:alphaModFix/>
          </a:blip>
          <a:stretch>
            <a:fillRect/>
          </a:stretch>
        </p:blipFill>
        <p:spPr>
          <a:xfrm>
            <a:off x="777700" y="3909475"/>
            <a:ext cx="4245450" cy="821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4"/>
          <p:cNvSpPr txBox="1">
            <a:spLocks noGrp="1"/>
          </p:cNvSpPr>
          <p:nvPr>
            <p:ph type="title"/>
          </p:nvPr>
        </p:nvSpPr>
        <p:spPr>
          <a:xfrm>
            <a:off x="311700" y="27370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a:t>Maximum Sharpe Portfolio</a:t>
            </a:r>
            <a:endParaRPr b="1"/>
          </a:p>
        </p:txBody>
      </p:sp>
      <p:sp>
        <p:nvSpPr>
          <p:cNvPr id="143" name="Google Shape;143;p2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pic>
        <p:nvPicPr>
          <p:cNvPr id="144" name="Google Shape;144;p24"/>
          <p:cNvPicPr preferRelativeResize="0"/>
          <p:nvPr/>
        </p:nvPicPr>
        <p:blipFill>
          <a:blip r:embed="rId3">
            <a:alphaModFix/>
          </a:blip>
          <a:stretch>
            <a:fillRect/>
          </a:stretch>
        </p:blipFill>
        <p:spPr>
          <a:xfrm>
            <a:off x="1362200" y="1040575"/>
            <a:ext cx="6419601" cy="39662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5"/>
          <p:cNvSpPr txBox="1">
            <a:spLocks noGrp="1"/>
          </p:cNvSpPr>
          <p:nvPr>
            <p:ph type="title"/>
          </p:nvPr>
        </p:nvSpPr>
        <p:spPr>
          <a:xfrm>
            <a:off x="311700" y="1864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a:t>Beta for Maximum Sharpe Portfolio</a:t>
            </a:r>
            <a:endParaRPr b="1"/>
          </a:p>
        </p:txBody>
      </p:sp>
      <p:pic>
        <p:nvPicPr>
          <p:cNvPr id="150" name="Google Shape;150;p25"/>
          <p:cNvPicPr preferRelativeResize="0"/>
          <p:nvPr/>
        </p:nvPicPr>
        <p:blipFill>
          <a:blip r:embed="rId3">
            <a:alphaModFix/>
          </a:blip>
          <a:stretch>
            <a:fillRect/>
          </a:stretch>
        </p:blipFill>
        <p:spPr>
          <a:xfrm>
            <a:off x="464950" y="924950"/>
            <a:ext cx="8209250" cy="4076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6"/>
          <p:cNvSpPr txBox="1">
            <a:spLocks noGrp="1"/>
          </p:cNvSpPr>
          <p:nvPr>
            <p:ph type="title"/>
          </p:nvPr>
        </p:nvSpPr>
        <p:spPr>
          <a:xfrm>
            <a:off x="311700" y="231475"/>
            <a:ext cx="8520600" cy="8313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Clr>
                <a:schemeClr val="dk1"/>
              </a:buClr>
              <a:buSzPct val="26190"/>
              <a:buFont typeface="Arial"/>
              <a:buNone/>
            </a:pPr>
            <a:r>
              <a:rPr lang="en" b="1"/>
              <a:t>Mean-Variance Optimization for Passive Strategies</a:t>
            </a:r>
            <a:endParaRPr b="1"/>
          </a:p>
        </p:txBody>
      </p:sp>
      <p:sp>
        <p:nvSpPr>
          <p:cNvPr id="156" name="Google Shape;156;p26"/>
          <p:cNvSpPr txBox="1">
            <a:spLocks noGrp="1"/>
          </p:cNvSpPr>
          <p:nvPr>
            <p:ph type="body" idx="1"/>
          </p:nvPr>
        </p:nvSpPr>
        <p:spPr>
          <a:xfrm>
            <a:off x="4359975" y="1017725"/>
            <a:ext cx="4396500" cy="4125900"/>
          </a:xfrm>
          <a:prstGeom prst="rect">
            <a:avLst/>
          </a:prstGeom>
        </p:spPr>
        <p:txBody>
          <a:bodyPr spcFirstLastPara="1" wrap="square" lIns="91425" tIns="91425" rIns="91425" bIns="91425" anchor="t" anchorCtr="0">
            <a:normAutofit fontScale="92500" lnSpcReduction="10000"/>
          </a:bodyPr>
          <a:lstStyle/>
          <a:p>
            <a:pPr marL="457200" lvl="0" indent="-310832" algn="l" rtl="0">
              <a:spcBef>
                <a:spcPts val="0"/>
              </a:spcBef>
              <a:spcAft>
                <a:spcPts val="0"/>
              </a:spcAft>
              <a:buSzPct val="100000"/>
              <a:buChar char="●"/>
            </a:pPr>
            <a:r>
              <a:rPr lang="en" sz="1400"/>
              <a:t>We decided to run the MVO using 5000 step Monte Carlo simulation for the passive strategies for our selected instruments in the portfolio which were - AAPL, AMZN, EUR, GOLD, SPY, GE, ATT, BOND</a:t>
            </a:r>
            <a:endParaRPr sz="1400"/>
          </a:p>
          <a:p>
            <a:pPr marL="457200" lvl="0" indent="-310832" algn="l" rtl="0">
              <a:spcBef>
                <a:spcPts val="0"/>
              </a:spcBef>
              <a:spcAft>
                <a:spcPts val="0"/>
              </a:spcAft>
              <a:buSzPct val="100000"/>
              <a:buChar char="●"/>
            </a:pPr>
            <a:r>
              <a:rPr lang="en" sz="1400"/>
              <a:t>First ran the MVO without any strategies i.e, just the 8 instruments and the sharpe ratio was 0.63.</a:t>
            </a:r>
            <a:endParaRPr sz="1400"/>
          </a:p>
          <a:p>
            <a:pPr marL="457200" lvl="0" indent="-310832" algn="l" rtl="0">
              <a:spcBef>
                <a:spcPts val="0"/>
              </a:spcBef>
              <a:spcAft>
                <a:spcPts val="0"/>
              </a:spcAft>
              <a:buSzPct val="100000"/>
              <a:buChar char="●"/>
            </a:pPr>
            <a:r>
              <a:rPr lang="en" sz="1400"/>
              <a:t>Then we ran the MVO for Go Flat Strategies for 7 instruments and Go Short Strategy for GE and the sharpe ratio was 1.18 using existing windows for the portfolio i.e. fast window = 39 and slow window = 210.</a:t>
            </a:r>
            <a:endParaRPr sz="1400"/>
          </a:p>
          <a:p>
            <a:pPr marL="457200" lvl="0" indent="-310832" algn="l" rtl="0">
              <a:spcBef>
                <a:spcPts val="0"/>
              </a:spcBef>
              <a:spcAft>
                <a:spcPts val="0"/>
              </a:spcAft>
              <a:buSzPct val="100000"/>
              <a:buChar char="●"/>
            </a:pPr>
            <a:r>
              <a:rPr lang="en" sz="1400"/>
              <a:t>Finally, we ran the MVO for BB Strategy for the 8 instruments and the sharpe ratio was 0.33.</a:t>
            </a:r>
            <a:endParaRPr sz="1400"/>
          </a:p>
          <a:p>
            <a:pPr marL="457200" lvl="0" indent="-310832" algn="l" rtl="0">
              <a:spcBef>
                <a:spcPts val="0"/>
              </a:spcBef>
              <a:spcAft>
                <a:spcPts val="0"/>
              </a:spcAft>
              <a:buSzPct val="100000"/>
              <a:buChar char="●"/>
            </a:pPr>
            <a:r>
              <a:rPr lang="en" sz="1400"/>
              <a:t>Thus from this we can conclude that the portfolio strategy selected was better than the strategy running by itself since the portfolio had a sharpe ratio of 1.21.</a:t>
            </a:r>
            <a:endParaRPr sz="1400"/>
          </a:p>
        </p:txBody>
      </p:sp>
      <p:pic>
        <p:nvPicPr>
          <p:cNvPr id="157" name="Google Shape;157;p26"/>
          <p:cNvPicPr preferRelativeResize="0"/>
          <p:nvPr/>
        </p:nvPicPr>
        <p:blipFill>
          <a:blip r:embed="rId3">
            <a:alphaModFix/>
          </a:blip>
          <a:stretch>
            <a:fillRect/>
          </a:stretch>
        </p:blipFill>
        <p:spPr>
          <a:xfrm>
            <a:off x="493625" y="1101925"/>
            <a:ext cx="3790524" cy="35613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7"/>
          <p:cNvSpPr txBox="1">
            <a:spLocks noGrp="1"/>
          </p:cNvSpPr>
          <p:nvPr>
            <p:ph type="title"/>
          </p:nvPr>
        </p:nvSpPr>
        <p:spPr>
          <a:xfrm>
            <a:off x="311700" y="231500"/>
            <a:ext cx="8520600" cy="8313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Clr>
                <a:schemeClr val="dk1"/>
              </a:buClr>
              <a:buSzPct val="26190"/>
              <a:buFont typeface="Arial"/>
              <a:buNone/>
            </a:pPr>
            <a:r>
              <a:rPr lang="en" b="1"/>
              <a:t>Mean-Variance Optimization for Passive Strategies</a:t>
            </a:r>
            <a:endParaRPr b="1"/>
          </a:p>
        </p:txBody>
      </p:sp>
      <p:pic>
        <p:nvPicPr>
          <p:cNvPr id="163" name="Google Shape;163;p27"/>
          <p:cNvPicPr preferRelativeResize="0"/>
          <p:nvPr/>
        </p:nvPicPr>
        <p:blipFill>
          <a:blip r:embed="rId3">
            <a:alphaModFix/>
          </a:blip>
          <a:stretch>
            <a:fillRect/>
          </a:stretch>
        </p:blipFill>
        <p:spPr>
          <a:xfrm>
            <a:off x="4322050" y="1017725"/>
            <a:ext cx="4510249" cy="3820975"/>
          </a:xfrm>
          <a:prstGeom prst="rect">
            <a:avLst/>
          </a:prstGeom>
          <a:noFill/>
          <a:ln>
            <a:noFill/>
          </a:ln>
        </p:spPr>
      </p:pic>
      <p:pic>
        <p:nvPicPr>
          <p:cNvPr id="164" name="Google Shape;164;p27"/>
          <p:cNvPicPr preferRelativeResize="0"/>
          <p:nvPr/>
        </p:nvPicPr>
        <p:blipFill>
          <a:blip r:embed="rId4">
            <a:alphaModFix/>
          </a:blip>
          <a:stretch>
            <a:fillRect/>
          </a:stretch>
        </p:blipFill>
        <p:spPr>
          <a:xfrm>
            <a:off x="152400" y="1017725"/>
            <a:ext cx="4081201" cy="38209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8"/>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a:t>Optimal Weights for Passive Strategies</a:t>
            </a:r>
            <a:endParaRPr b="1"/>
          </a:p>
        </p:txBody>
      </p:sp>
      <p:pic>
        <p:nvPicPr>
          <p:cNvPr id="170" name="Google Shape;170;p28"/>
          <p:cNvPicPr preferRelativeResize="0"/>
          <p:nvPr/>
        </p:nvPicPr>
        <p:blipFill>
          <a:blip r:embed="rId3">
            <a:alphaModFix/>
          </a:blip>
          <a:stretch>
            <a:fillRect/>
          </a:stretch>
        </p:blipFill>
        <p:spPr>
          <a:xfrm>
            <a:off x="146075" y="2752575"/>
            <a:ext cx="8839199" cy="960614"/>
          </a:xfrm>
          <a:prstGeom prst="rect">
            <a:avLst/>
          </a:prstGeom>
          <a:noFill/>
          <a:ln>
            <a:noFill/>
          </a:ln>
        </p:spPr>
      </p:pic>
      <p:pic>
        <p:nvPicPr>
          <p:cNvPr id="171" name="Google Shape;171;p28"/>
          <p:cNvPicPr preferRelativeResize="0"/>
          <p:nvPr/>
        </p:nvPicPr>
        <p:blipFill>
          <a:blip r:embed="rId4">
            <a:alphaModFix/>
          </a:blip>
          <a:stretch>
            <a:fillRect/>
          </a:stretch>
        </p:blipFill>
        <p:spPr>
          <a:xfrm>
            <a:off x="152400" y="4054464"/>
            <a:ext cx="8839201" cy="898902"/>
          </a:xfrm>
          <a:prstGeom prst="rect">
            <a:avLst/>
          </a:prstGeom>
          <a:noFill/>
          <a:ln>
            <a:noFill/>
          </a:ln>
        </p:spPr>
      </p:pic>
      <p:sp>
        <p:nvSpPr>
          <p:cNvPr id="172" name="Google Shape;172;p28"/>
          <p:cNvSpPr txBox="1"/>
          <p:nvPr/>
        </p:nvSpPr>
        <p:spPr>
          <a:xfrm>
            <a:off x="203425" y="1147850"/>
            <a:ext cx="6974100" cy="338700"/>
          </a:xfrm>
          <a:prstGeom prst="rect">
            <a:avLst/>
          </a:prstGeom>
          <a:noFill/>
          <a:ln>
            <a:noFill/>
          </a:ln>
        </p:spPr>
        <p:txBody>
          <a:bodyPr spcFirstLastPara="1" wrap="square" lIns="91425" tIns="91425" rIns="91425" bIns="91425" anchor="ctr" anchorCtr="0">
            <a:spAutoFit/>
          </a:bodyPr>
          <a:lstStyle/>
          <a:p>
            <a:pPr marL="457200" marR="0" lvl="0" indent="-292100" algn="l" rtl="0">
              <a:lnSpc>
                <a:spcPct val="115000"/>
              </a:lnSpc>
              <a:spcBef>
                <a:spcPts val="0"/>
              </a:spcBef>
              <a:spcAft>
                <a:spcPts val="0"/>
              </a:spcAft>
              <a:buClr>
                <a:schemeClr val="dk1"/>
              </a:buClr>
              <a:buSzPts val="1000"/>
              <a:buFont typeface="Open Sans"/>
              <a:buChar char="●"/>
            </a:pPr>
            <a:r>
              <a:rPr lang="en" sz="1000">
                <a:solidFill>
                  <a:schemeClr val="dk1"/>
                </a:solidFill>
                <a:latin typeface="Open Sans"/>
                <a:ea typeface="Open Sans"/>
                <a:cs typeface="Open Sans"/>
                <a:sym typeface="Open Sans"/>
              </a:rPr>
              <a:t>Optimal weights for the selected instruments using No Strategy</a:t>
            </a:r>
            <a:endParaRPr sz="1000">
              <a:latin typeface="Open Sans"/>
              <a:ea typeface="Open Sans"/>
              <a:cs typeface="Open Sans"/>
              <a:sym typeface="Open Sans"/>
            </a:endParaRPr>
          </a:p>
        </p:txBody>
      </p:sp>
      <p:sp>
        <p:nvSpPr>
          <p:cNvPr id="173" name="Google Shape;173;p28"/>
          <p:cNvSpPr txBox="1"/>
          <p:nvPr/>
        </p:nvSpPr>
        <p:spPr>
          <a:xfrm>
            <a:off x="311700" y="2400750"/>
            <a:ext cx="6974100" cy="338700"/>
          </a:xfrm>
          <a:prstGeom prst="rect">
            <a:avLst/>
          </a:prstGeom>
          <a:noFill/>
          <a:ln>
            <a:noFill/>
          </a:ln>
        </p:spPr>
        <p:txBody>
          <a:bodyPr spcFirstLastPara="1" wrap="square" lIns="91425" tIns="91425" rIns="91425" bIns="91425" anchor="ctr" anchorCtr="0">
            <a:spAutoFit/>
          </a:bodyPr>
          <a:lstStyle/>
          <a:p>
            <a:pPr marL="457200" marR="0" lvl="0" indent="-292100" algn="l" rtl="0">
              <a:lnSpc>
                <a:spcPct val="115000"/>
              </a:lnSpc>
              <a:spcBef>
                <a:spcPts val="0"/>
              </a:spcBef>
              <a:spcAft>
                <a:spcPts val="0"/>
              </a:spcAft>
              <a:buClr>
                <a:schemeClr val="dk1"/>
              </a:buClr>
              <a:buSzPts val="1000"/>
              <a:buFont typeface="Open Sans"/>
              <a:buChar char="●"/>
            </a:pPr>
            <a:r>
              <a:rPr lang="en" sz="1000">
                <a:solidFill>
                  <a:schemeClr val="dk1"/>
                </a:solidFill>
                <a:latin typeface="Open Sans"/>
                <a:ea typeface="Open Sans"/>
                <a:cs typeface="Open Sans"/>
                <a:sym typeface="Open Sans"/>
              </a:rPr>
              <a:t>Optimal weights for the selected instruments using MA strategy</a:t>
            </a:r>
            <a:endParaRPr sz="1000">
              <a:latin typeface="Open Sans"/>
              <a:ea typeface="Open Sans"/>
              <a:cs typeface="Open Sans"/>
              <a:sym typeface="Open Sans"/>
            </a:endParaRPr>
          </a:p>
        </p:txBody>
      </p:sp>
      <p:sp>
        <p:nvSpPr>
          <p:cNvPr id="174" name="Google Shape;174;p28"/>
          <p:cNvSpPr txBox="1"/>
          <p:nvPr/>
        </p:nvSpPr>
        <p:spPr>
          <a:xfrm>
            <a:off x="311700" y="3653650"/>
            <a:ext cx="6974100" cy="338700"/>
          </a:xfrm>
          <a:prstGeom prst="rect">
            <a:avLst/>
          </a:prstGeom>
          <a:noFill/>
          <a:ln>
            <a:noFill/>
          </a:ln>
        </p:spPr>
        <p:txBody>
          <a:bodyPr spcFirstLastPara="1" wrap="square" lIns="91425" tIns="91425" rIns="91425" bIns="91425" anchor="ctr" anchorCtr="0">
            <a:spAutoFit/>
          </a:bodyPr>
          <a:lstStyle/>
          <a:p>
            <a:pPr marL="457200" marR="0" lvl="0" indent="-292100" algn="l" rtl="0">
              <a:lnSpc>
                <a:spcPct val="115000"/>
              </a:lnSpc>
              <a:spcBef>
                <a:spcPts val="0"/>
              </a:spcBef>
              <a:spcAft>
                <a:spcPts val="0"/>
              </a:spcAft>
              <a:buClr>
                <a:schemeClr val="dk1"/>
              </a:buClr>
              <a:buSzPts val="1000"/>
              <a:buFont typeface="Open Sans"/>
              <a:buChar char="●"/>
            </a:pPr>
            <a:r>
              <a:rPr lang="en" sz="1000">
                <a:solidFill>
                  <a:schemeClr val="dk1"/>
                </a:solidFill>
                <a:latin typeface="Open Sans"/>
                <a:ea typeface="Open Sans"/>
                <a:cs typeface="Open Sans"/>
                <a:sym typeface="Open Sans"/>
              </a:rPr>
              <a:t>Optimal weights for the selected instruments using BB strategy</a:t>
            </a:r>
            <a:endParaRPr sz="1000">
              <a:latin typeface="Open Sans"/>
              <a:ea typeface="Open Sans"/>
              <a:cs typeface="Open Sans"/>
              <a:sym typeface="Open Sans"/>
            </a:endParaRPr>
          </a:p>
        </p:txBody>
      </p:sp>
      <p:pic>
        <p:nvPicPr>
          <p:cNvPr id="175" name="Google Shape;175;p28"/>
          <p:cNvPicPr preferRelativeResize="0"/>
          <p:nvPr/>
        </p:nvPicPr>
        <p:blipFill>
          <a:blip r:embed="rId5">
            <a:alphaModFix/>
          </a:blip>
          <a:stretch>
            <a:fillRect/>
          </a:stretch>
        </p:blipFill>
        <p:spPr>
          <a:xfrm>
            <a:off x="146075" y="1487163"/>
            <a:ext cx="8801100" cy="942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9"/>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a:t>Conclusion</a:t>
            </a:r>
            <a:endParaRPr b="1"/>
          </a:p>
        </p:txBody>
      </p:sp>
      <p:sp>
        <p:nvSpPr>
          <p:cNvPr id="181" name="Google Shape;181;p29"/>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t>We were able to construct a super-optimized portfolio by using various strategies for different instruments. </a:t>
            </a:r>
            <a:endParaRPr/>
          </a:p>
          <a:p>
            <a:pPr marL="457200" lvl="0" indent="-342900" algn="l" rtl="0">
              <a:spcBef>
                <a:spcPts val="0"/>
              </a:spcBef>
              <a:spcAft>
                <a:spcPts val="0"/>
              </a:spcAft>
              <a:buSzPts val="1800"/>
              <a:buChar char="●"/>
            </a:pPr>
            <a:r>
              <a:rPr lang="en"/>
              <a:t>To develop our strategy we tested every instrument using no strategy, MA (using various combinations of windows) and BB and based on the higher sharpe value we selected the strategies for 11 instruments.</a:t>
            </a:r>
            <a:endParaRPr/>
          </a:p>
          <a:p>
            <a:pPr marL="457200" lvl="0" indent="-342900" algn="l" rtl="0">
              <a:spcBef>
                <a:spcPts val="0"/>
              </a:spcBef>
              <a:spcAft>
                <a:spcPts val="0"/>
              </a:spcAft>
              <a:buSzPts val="1800"/>
              <a:buChar char="●"/>
            </a:pPr>
            <a:r>
              <a:rPr lang="en"/>
              <a:t>To eliminate 3 instruments we created a correlation matrix and removed high correlation for some of the instruments and ran MVO which gave the highest sharpe.</a:t>
            </a:r>
            <a:endParaRPr/>
          </a:p>
          <a:p>
            <a:pPr marL="457200" lvl="0" indent="-342900" algn="l" rtl="0">
              <a:spcBef>
                <a:spcPts val="0"/>
              </a:spcBef>
              <a:spcAft>
                <a:spcPts val="0"/>
              </a:spcAft>
              <a:buSzPts val="1800"/>
              <a:buChar char="●"/>
            </a:pPr>
            <a:r>
              <a:rPr lang="en"/>
              <a:t>The constructed portfolio performed better than running only single strategy or no strategy or having only equal weights which is quite evident and was observed from the sharpe ratio.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0"/>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8E0C5-0A68-D4BF-33C9-1C2EDBE89535}"/>
              </a:ext>
            </a:extLst>
          </p:cNvPr>
          <p:cNvSpPr>
            <a:spLocks noGrp="1"/>
          </p:cNvSpPr>
          <p:nvPr>
            <p:ph type="title"/>
          </p:nvPr>
        </p:nvSpPr>
        <p:spPr/>
        <p:txBody>
          <a:bodyPr>
            <a:normAutofit fontScale="90000"/>
          </a:bodyPr>
          <a:lstStyle/>
          <a:p>
            <a:br>
              <a:rPr lang="en-US" sz="1800" b="0" i="0" u="none" strike="noStrike" baseline="0" dirty="0">
                <a:solidFill>
                  <a:srgbClr val="000000"/>
                </a:solidFill>
                <a:latin typeface="Calibri" panose="020F0502020204030204" pitchFamily="34" charset="0"/>
              </a:rPr>
            </a:br>
            <a:r>
              <a:rPr lang="en-US" sz="1800" b="0" i="0" u="none" strike="noStrike" baseline="0" dirty="0">
                <a:solidFill>
                  <a:srgbClr val="000000"/>
                </a:solidFill>
                <a:latin typeface="Calibri" panose="020F0502020204030204" pitchFamily="34" charset="0"/>
              </a:rPr>
              <a:t> </a:t>
            </a:r>
            <a:r>
              <a:rPr lang="en-US" sz="1800" b="0" i="1" u="none" strike="noStrike" baseline="0" dirty="0">
                <a:solidFill>
                  <a:srgbClr val="000000"/>
                </a:solidFill>
                <a:latin typeface="Calibri" panose="020F0502020204030204" pitchFamily="34" charset="0"/>
              </a:rPr>
              <a:t>"We pledge on our honor that we have not given nor received any unauthorized assistance on this assignment to/from other groups." </a:t>
            </a:r>
            <a:br>
              <a:rPr lang="en-US" sz="1800" b="0" i="1" u="none" strike="noStrike" baseline="0" dirty="0">
                <a:solidFill>
                  <a:srgbClr val="000000"/>
                </a:solidFill>
                <a:latin typeface="Calibri" panose="020F0502020204030204" pitchFamily="34" charset="0"/>
              </a:rPr>
            </a:br>
            <a:br>
              <a:rPr lang="en-US" sz="1800" b="0" i="0" u="none" strike="noStrike" baseline="0" dirty="0">
                <a:solidFill>
                  <a:srgbClr val="000000"/>
                </a:solidFill>
                <a:latin typeface="Calibri" panose="020F0502020204030204" pitchFamily="34" charset="0"/>
              </a:rPr>
            </a:br>
            <a:r>
              <a:rPr lang="en-US" sz="1800" b="0" i="0" u="none" strike="noStrike" baseline="0" dirty="0">
                <a:solidFill>
                  <a:srgbClr val="000000"/>
                </a:solidFill>
                <a:latin typeface="Calibri" panose="020F0502020204030204" pitchFamily="34" charset="0"/>
              </a:rPr>
              <a:t>- </a:t>
            </a:r>
            <a:r>
              <a:rPr lang="en-US" sz="1800" i="1" dirty="0">
                <a:solidFill>
                  <a:srgbClr val="000000"/>
                </a:solidFill>
                <a:latin typeface="Calibri" panose="020F0502020204030204" pitchFamily="34" charset="0"/>
              </a:rPr>
              <a:t>Aditya </a:t>
            </a:r>
            <a:r>
              <a:rPr lang="en-US" sz="1800" i="1" dirty="0" err="1">
                <a:solidFill>
                  <a:srgbClr val="000000"/>
                </a:solidFill>
                <a:latin typeface="Calibri" panose="020F0502020204030204" pitchFamily="34" charset="0"/>
              </a:rPr>
              <a:t>Bhide</a:t>
            </a:r>
            <a:r>
              <a:rPr lang="en-US" sz="1800" i="1" dirty="0">
                <a:solidFill>
                  <a:srgbClr val="000000"/>
                </a:solidFill>
                <a:latin typeface="Calibri" panose="020F0502020204030204" pitchFamily="34" charset="0"/>
              </a:rPr>
              <a:t>, Amal </a:t>
            </a:r>
            <a:r>
              <a:rPr lang="en-US" sz="1800" b="0" i="1" u="none" strike="noStrike" baseline="0" dirty="0">
                <a:solidFill>
                  <a:srgbClr val="000000"/>
                </a:solidFill>
                <a:latin typeface="Calibri" panose="020F0502020204030204" pitchFamily="34" charset="0"/>
              </a:rPr>
              <a:t>Byju, </a:t>
            </a:r>
            <a:r>
              <a:rPr lang="en-US" sz="1800" b="0" i="1" u="none" strike="noStrike" baseline="0" dirty="0" err="1">
                <a:solidFill>
                  <a:srgbClr val="000000"/>
                </a:solidFill>
                <a:latin typeface="Calibri" panose="020F0502020204030204" pitchFamily="34" charset="0"/>
              </a:rPr>
              <a:t>Kathan</a:t>
            </a:r>
            <a:r>
              <a:rPr lang="en-US" sz="1800" b="0" i="1" u="none" strike="noStrike" baseline="0" dirty="0">
                <a:solidFill>
                  <a:srgbClr val="000000"/>
                </a:solidFill>
                <a:latin typeface="Calibri" panose="020F0502020204030204" pitchFamily="34" charset="0"/>
              </a:rPr>
              <a:t> Shah, </a:t>
            </a:r>
            <a:r>
              <a:rPr lang="en-US" sz="1800" b="0" i="1" u="none" strike="noStrike" baseline="0" dirty="0" err="1">
                <a:solidFill>
                  <a:srgbClr val="000000"/>
                </a:solidFill>
                <a:latin typeface="Calibri" panose="020F0502020204030204" pitchFamily="34" charset="0"/>
              </a:rPr>
              <a:t>Sreyas</a:t>
            </a:r>
            <a:r>
              <a:rPr lang="en-US" sz="1800" b="0" i="1" u="none" strike="noStrike" baseline="0" dirty="0">
                <a:solidFill>
                  <a:srgbClr val="000000"/>
                </a:solidFill>
                <a:latin typeface="Calibri" panose="020F0502020204030204" pitchFamily="34" charset="0"/>
              </a:rPr>
              <a:t> Sourav, Vaibhav Balasubramanian </a:t>
            </a:r>
            <a:br>
              <a:rPr lang="en-US" sz="1800" b="0" i="0" u="none" strike="noStrike" baseline="0" dirty="0">
                <a:solidFill>
                  <a:srgbClr val="000000"/>
                </a:solidFill>
                <a:latin typeface="Calibri" panose="020F0502020204030204" pitchFamily="34" charset="0"/>
              </a:rPr>
            </a:br>
            <a:endParaRPr lang="en-US" dirty="0"/>
          </a:p>
        </p:txBody>
      </p:sp>
    </p:spTree>
    <p:extLst>
      <p:ext uri="{BB962C8B-B14F-4D97-AF65-F5344CB8AC3E}">
        <p14:creationId xmlns:p14="http://schemas.microsoft.com/office/powerpoint/2010/main" val="480096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a:t>Strategy Selection</a:t>
            </a:r>
            <a:endParaRPr b="1"/>
          </a:p>
        </p:txBody>
      </p:sp>
      <p:sp>
        <p:nvSpPr>
          <p:cNvPr id="70" name="Google Shape;70;p1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sz="1400"/>
              <a:t>Moving Average Crossover ( Flat ) - AAPL, AMZN, EUR, GOLD, SPY</a:t>
            </a:r>
            <a:endParaRPr sz="1400"/>
          </a:p>
          <a:p>
            <a:pPr marL="457200" lvl="0" indent="-317500" algn="l" rtl="0">
              <a:spcBef>
                <a:spcPts val="0"/>
              </a:spcBef>
              <a:spcAft>
                <a:spcPts val="0"/>
              </a:spcAft>
              <a:buSzPts val="1400"/>
              <a:buChar char="●"/>
            </a:pPr>
            <a:r>
              <a:rPr lang="en" sz="1400"/>
              <a:t>Moving Average Crossover ( Short ) - GE</a:t>
            </a:r>
            <a:endParaRPr sz="1400"/>
          </a:p>
          <a:p>
            <a:pPr marL="457200" lvl="0" indent="-317500" algn="l" rtl="0">
              <a:spcBef>
                <a:spcPts val="0"/>
              </a:spcBef>
              <a:spcAft>
                <a:spcPts val="0"/>
              </a:spcAft>
              <a:buSzPts val="1400"/>
              <a:buChar char="●"/>
            </a:pPr>
            <a:r>
              <a:rPr lang="en" sz="1400"/>
              <a:t>Optimal </a:t>
            </a:r>
            <a:r>
              <a:rPr lang="en" sz="1400" b="1"/>
              <a:t>fastWindow</a:t>
            </a:r>
            <a:r>
              <a:rPr lang="en" sz="1400"/>
              <a:t> - 39 days</a:t>
            </a:r>
            <a:endParaRPr sz="1400"/>
          </a:p>
          <a:p>
            <a:pPr marL="457200" lvl="0" indent="-317500" algn="l" rtl="0">
              <a:spcBef>
                <a:spcPts val="0"/>
              </a:spcBef>
              <a:spcAft>
                <a:spcPts val="0"/>
              </a:spcAft>
              <a:buSzPts val="1400"/>
              <a:buChar char="●"/>
            </a:pPr>
            <a:r>
              <a:rPr lang="en" sz="1400"/>
              <a:t>Optimal </a:t>
            </a:r>
            <a:r>
              <a:rPr lang="en" sz="1400" b="1"/>
              <a:t>slowWindow</a:t>
            </a:r>
            <a:r>
              <a:rPr lang="en" sz="1400"/>
              <a:t> - 210 days</a:t>
            </a:r>
            <a:endParaRPr sz="1400"/>
          </a:p>
        </p:txBody>
      </p:sp>
      <p:pic>
        <p:nvPicPr>
          <p:cNvPr id="71" name="Google Shape;71;p14"/>
          <p:cNvPicPr preferRelativeResize="0"/>
          <p:nvPr/>
        </p:nvPicPr>
        <p:blipFill>
          <a:blip r:embed="rId3">
            <a:alphaModFix/>
          </a:blip>
          <a:stretch>
            <a:fillRect/>
          </a:stretch>
        </p:blipFill>
        <p:spPr>
          <a:xfrm>
            <a:off x="400351" y="3100888"/>
            <a:ext cx="2776851" cy="1747450"/>
          </a:xfrm>
          <a:prstGeom prst="rect">
            <a:avLst/>
          </a:prstGeom>
          <a:noFill/>
          <a:ln>
            <a:noFill/>
          </a:ln>
        </p:spPr>
      </p:pic>
      <p:pic>
        <p:nvPicPr>
          <p:cNvPr id="72" name="Google Shape;72;p14"/>
          <p:cNvPicPr preferRelativeResize="0"/>
          <p:nvPr/>
        </p:nvPicPr>
        <p:blipFill>
          <a:blip r:embed="rId4">
            <a:alphaModFix/>
          </a:blip>
          <a:stretch>
            <a:fillRect/>
          </a:stretch>
        </p:blipFill>
        <p:spPr>
          <a:xfrm>
            <a:off x="6122825" y="3108824"/>
            <a:ext cx="2776849" cy="1731576"/>
          </a:xfrm>
          <a:prstGeom prst="rect">
            <a:avLst/>
          </a:prstGeom>
          <a:noFill/>
          <a:ln>
            <a:noFill/>
          </a:ln>
        </p:spPr>
      </p:pic>
      <p:pic>
        <p:nvPicPr>
          <p:cNvPr id="73" name="Google Shape;73;p14"/>
          <p:cNvPicPr preferRelativeResize="0"/>
          <p:nvPr/>
        </p:nvPicPr>
        <p:blipFill>
          <a:blip r:embed="rId5">
            <a:alphaModFix/>
          </a:blip>
          <a:stretch>
            <a:fillRect/>
          </a:stretch>
        </p:blipFill>
        <p:spPr>
          <a:xfrm>
            <a:off x="6324050" y="97775"/>
            <a:ext cx="2374399" cy="1480651"/>
          </a:xfrm>
          <a:prstGeom prst="rect">
            <a:avLst/>
          </a:prstGeom>
          <a:noFill/>
          <a:ln>
            <a:noFill/>
          </a:ln>
        </p:spPr>
      </p:pic>
      <p:pic>
        <p:nvPicPr>
          <p:cNvPr id="74" name="Google Shape;74;p14"/>
          <p:cNvPicPr preferRelativeResize="0"/>
          <p:nvPr/>
        </p:nvPicPr>
        <p:blipFill>
          <a:blip r:embed="rId6">
            <a:alphaModFix/>
          </a:blip>
          <a:stretch>
            <a:fillRect/>
          </a:stretch>
        </p:blipFill>
        <p:spPr>
          <a:xfrm>
            <a:off x="6324050" y="1628175"/>
            <a:ext cx="2374406" cy="1480650"/>
          </a:xfrm>
          <a:prstGeom prst="rect">
            <a:avLst/>
          </a:prstGeom>
          <a:noFill/>
          <a:ln>
            <a:noFill/>
          </a:ln>
        </p:spPr>
      </p:pic>
      <p:pic>
        <p:nvPicPr>
          <p:cNvPr id="75" name="Google Shape;75;p14"/>
          <p:cNvPicPr preferRelativeResize="0"/>
          <p:nvPr/>
        </p:nvPicPr>
        <p:blipFill>
          <a:blip r:embed="rId6">
            <a:alphaModFix/>
          </a:blip>
          <a:stretch>
            <a:fillRect/>
          </a:stretch>
        </p:blipFill>
        <p:spPr>
          <a:xfrm>
            <a:off x="3231475" y="3108813"/>
            <a:ext cx="2776849" cy="17316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a:t>Bollinger Band Strategy</a:t>
            </a:r>
            <a:endParaRPr b="1"/>
          </a:p>
        </p:txBody>
      </p:sp>
      <p:sp>
        <p:nvSpPr>
          <p:cNvPr id="81" name="Google Shape;81;p15"/>
          <p:cNvSpPr txBox="1">
            <a:spLocks noGrp="1"/>
          </p:cNvSpPr>
          <p:nvPr>
            <p:ph type="body" idx="1"/>
          </p:nvPr>
        </p:nvSpPr>
        <p:spPr>
          <a:xfrm>
            <a:off x="311700" y="1152475"/>
            <a:ext cx="8520600" cy="10695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1500">
                <a:solidFill>
                  <a:schemeClr val="dk1"/>
                </a:solidFill>
              </a:rPr>
              <a:t>We ran Bollinger Band strategy for all securities and calculated the Sharpe ratios. We found that some of them were negative. So we filtered for the ones that were positive.</a:t>
            </a:r>
            <a:endParaRPr sz="1500">
              <a:solidFill>
                <a:schemeClr val="dk1"/>
              </a:solidFill>
            </a:endParaRPr>
          </a:p>
          <a:p>
            <a:pPr marL="0" lvl="0" indent="0" algn="l" rtl="0">
              <a:spcBef>
                <a:spcPts val="1200"/>
              </a:spcBef>
              <a:spcAft>
                <a:spcPts val="1200"/>
              </a:spcAft>
              <a:buNone/>
            </a:pPr>
            <a:endParaRPr/>
          </a:p>
        </p:txBody>
      </p:sp>
      <p:pic>
        <p:nvPicPr>
          <p:cNvPr id="82" name="Google Shape;82;p15"/>
          <p:cNvPicPr preferRelativeResize="0"/>
          <p:nvPr/>
        </p:nvPicPr>
        <p:blipFill>
          <a:blip r:embed="rId3">
            <a:alphaModFix/>
          </a:blip>
          <a:stretch>
            <a:fillRect/>
          </a:stretch>
        </p:blipFill>
        <p:spPr>
          <a:xfrm>
            <a:off x="416238" y="1965250"/>
            <a:ext cx="2447925" cy="1752600"/>
          </a:xfrm>
          <a:prstGeom prst="rect">
            <a:avLst/>
          </a:prstGeom>
          <a:noFill/>
          <a:ln>
            <a:noFill/>
          </a:ln>
        </p:spPr>
      </p:pic>
      <p:sp>
        <p:nvSpPr>
          <p:cNvPr id="83" name="Google Shape;83;p15"/>
          <p:cNvSpPr txBox="1"/>
          <p:nvPr/>
        </p:nvSpPr>
        <p:spPr>
          <a:xfrm>
            <a:off x="3114225" y="1858500"/>
            <a:ext cx="54549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 few notable ones are AMZN, ATT, INTC and SPY. Of these, ATT and INTC perform better in this strategy as compared to the Moving Average strategy.</a:t>
            </a:r>
            <a:endParaRPr/>
          </a:p>
          <a:p>
            <a:pPr marL="0" lvl="0" indent="0" algn="l" rtl="0">
              <a:spcBef>
                <a:spcPts val="0"/>
              </a:spcBef>
              <a:spcAft>
                <a:spcPts val="0"/>
              </a:spcAft>
              <a:buNone/>
            </a:pPr>
            <a:endParaRPr/>
          </a:p>
          <a:p>
            <a:pPr marL="0" lvl="0" indent="0" algn="l" rtl="0">
              <a:spcBef>
                <a:spcPts val="0"/>
              </a:spcBef>
              <a:spcAft>
                <a:spcPts val="0"/>
              </a:spcAft>
              <a:buNone/>
            </a:pPr>
            <a:r>
              <a:rPr lang="en"/>
              <a:t>So we looked at the charts of their close prices.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p16"/>
          <p:cNvPicPr preferRelativeResize="0"/>
          <p:nvPr/>
        </p:nvPicPr>
        <p:blipFill>
          <a:blip r:embed="rId3">
            <a:alphaModFix/>
          </a:blip>
          <a:stretch>
            <a:fillRect/>
          </a:stretch>
        </p:blipFill>
        <p:spPr>
          <a:xfrm>
            <a:off x="392850" y="193700"/>
            <a:ext cx="8358300" cy="4095150"/>
          </a:xfrm>
          <a:prstGeom prst="rect">
            <a:avLst/>
          </a:prstGeom>
          <a:noFill/>
          <a:ln>
            <a:noFill/>
          </a:ln>
        </p:spPr>
      </p:pic>
      <p:sp>
        <p:nvSpPr>
          <p:cNvPr id="89" name="Google Shape;89;p16"/>
          <p:cNvSpPr txBox="1"/>
          <p:nvPr/>
        </p:nvSpPr>
        <p:spPr>
          <a:xfrm>
            <a:off x="392850" y="4249400"/>
            <a:ext cx="8358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ATT seems like a good candidate for Bollinger Band strategy. There is no strong trend here.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body" idx="1"/>
          </p:nvPr>
        </p:nvSpPr>
        <p:spPr>
          <a:xfrm>
            <a:off x="623388" y="4289600"/>
            <a:ext cx="8520600" cy="6732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1200"/>
              </a:spcAft>
              <a:buSzPts val="1018"/>
              <a:buNone/>
            </a:pPr>
            <a:r>
              <a:rPr lang="en" sz="1400">
                <a:solidFill>
                  <a:schemeClr val="dk1"/>
                </a:solidFill>
              </a:rPr>
              <a:t>For INTC, there is an upward trend since 2010. Looking into the future, a trending strategy would be better.</a:t>
            </a:r>
            <a:endParaRPr sz="1400">
              <a:solidFill>
                <a:schemeClr val="dk1"/>
              </a:solidFill>
            </a:endParaRPr>
          </a:p>
        </p:txBody>
      </p:sp>
      <p:pic>
        <p:nvPicPr>
          <p:cNvPr id="95" name="Google Shape;95;p17"/>
          <p:cNvPicPr preferRelativeResize="0"/>
          <p:nvPr/>
        </p:nvPicPr>
        <p:blipFill>
          <a:blip r:embed="rId3">
            <a:alphaModFix/>
          </a:blip>
          <a:stretch>
            <a:fillRect/>
          </a:stretch>
        </p:blipFill>
        <p:spPr>
          <a:xfrm>
            <a:off x="512850" y="174950"/>
            <a:ext cx="8118326" cy="4114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a:t>No Strategy</a:t>
            </a:r>
            <a:endParaRPr b="1"/>
          </a:p>
        </p:txBody>
      </p:sp>
      <p:sp>
        <p:nvSpPr>
          <p:cNvPr id="101" name="Google Shape;101;p18"/>
          <p:cNvSpPr txBox="1">
            <a:spLocks noGrp="1"/>
          </p:cNvSpPr>
          <p:nvPr>
            <p:ph type="body" idx="1"/>
          </p:nvPr>
        </p:nvSpPr>
        <p:spPr>
          <a:xfrm>
            <a:off x="4347350" y="1258500"/>
            <a:ext cx="4548000" cy="149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sz="1400"/>
              <a:t>Here are the Sharpe ratios of securities without applying any strategy. </a:t>
            </a:r>
            <a:endParaRPr sz="1400"/>
          </a:p>
          <a:p>
            <a:pPr marL="457200" lvl="0" indent="-317500" algn="l" rtl="0">
              <a:spcBef>
                <a:spcPts val="0"/>
              </a:spcBef>
              <a:spcAft>
                <a:spcPts val="0"/>
              </a:spcAft>
              <a:buSzPts val="1400"/>
              <a:buChar char="●"/>
            </a:pPr>
            <a:r>
              <a:rPr lang="en" sz="1400"/>
              <a:t>The Sharpe ratio of BOND is better here than any other strategy.</a:t>
            </a:r>
            <a:endParaRPr sz="1400"/>
          </a:p>
        </p:txBody>
      </p:sp>
      <p:pic>
        <p:nvPicPr>
          <p:cNvPr id="102" name="Google Shape;102;p18"/>
          <p:cNvPicPr preferRelativeResize="0"/>
          <p:nvPr/>
        </p:nvPicPr>
        <p:blipFill>
          <a:blip r:embed="rId3">
            <a:alphaModFix/>
          </a:blip>
          <a:stretch>
            <a:fillRect/>
          </a:stretch>
        </p:blipFill>
        <p:spPr>
          <a:xfrm>
            <a:off x="589575" y="1258500"/>
            <a:ext cx="3062700" cy="3114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a:t>Chosen Strategies</a:t>
            </a:r>
            <a:endParaRPr b="1"/>
          </a:p>
        </p:txBody>
      </p:sp>
      <p:sp>
        <p:nvSpPr>
          <p:cNvPr id="108" name="Google Shape;108;p19"/>
          <p:cNvSpPr txBox="1">
            <a:spLocks noGrp="1"/>
          </p:cNvSpPr>
          <p:nvPr>
            <p:ph type="body" idx="1"/>
          </p:nvPr>
        </p:nvSpPr>
        <p:spPr>
          <a:xfrm>
            <a:off x="311700" y="1152475"/>
            <a:ext cx="42603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sz="1400"/>
              <a:t>We chose the following strategies after comparing the chosen Sharpe ratios in the previous analyses.</a:t>
            </a:r>
            <a:endParaRPr sz="1400"/>
          </a:p>
          <a:p>
            <a:pPr marL="457200" lvl="0" indent="-317500" algn="l" rtl="0">
              <a:spcBef>
                <a:spcPts val="0"/>
              </a:spcBef>
              <a:spcAft>
                <a:spcPts val="0"/>
              </a:spcAft>
              <a:buSzPts val="1400"/>
              <a:buChar char="●"/>
            </a:pPr>
            <a:r>
              <a:rPr lang="en" sz="1400"/>
              <a:t>Since the majority of instruments use the Go Flat strategy, we used the window sizes of this strategy (39, 210).</a:t>
            </a:r>
            <a:endParaRPr sz="1400"/>
          </a:p>
        </p:txBody>
      </p:sp>
      <p:pic>
        <p:nvPicPr>
          <p:cNvPr id="109" name="Google Shape;109;p19"/>
          <p:cNvPicPr preferRelativeResize="0"/>
          <p:nvPr/>
        </p:nvPicPr>
        <p:blipFill>
          <a:blip r:embed="rId3">
            <a:alphaModFix/>
          </a:blip>
          <a:stretch>
            <a:fillRect/>
          </a:stretch>
        </p:blipFill>
        <p:spPr>
          <a:xfrm>
            <a:off x="5477850" y="1316025"/>
            <a:ext cx="2060525" cy="3252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0"/>
          <p:cNvSpPr txBox="1">
            <a:spLocks noGrp="1"/>
          </p:cNvSpPr>
          <p:nvPr>
            <p:ph type="title"/>
          </p:nvPr>
        </p:nvSpPr>
        <p:spPr>
          <a:xfrm>
            <a:off x="311700" y="320525"/>
            <a:ext cx="8520600" cy="7374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b="1"/>
              <a:t>Final 8 securities</a:t>
            </a:r>
            <a:endParaRPr b="1"/>
          </a:p>
        </p:txBody>
      </p:sp>
      <p:sp>
        <p:nvSpPr>
          <p:cNvPr id="115" name="Google Shape;115;p20"/>
          <p:cNvSpPr txBox="1">
            <a:spLocks noGrp="1"/>
          </p:cNvSpPr>
          <p:nvPr>
            <p:ph type="body" idx="1"/>
          </p:nvPr>
        </p:nvSpPr>
        <p:spPr>
          <a:xfrm>
            <a:off x="311700" y="1152475"/>
            <a:ext cx="8106900" cy="14760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Clr>
                <a:schemeClr val="dk1"/>
              </a:buClr>
              <a:buSzPct val="78571"/>
              <a:buFont typeface="Arial"/>
              <a:buNone/>
            </a:pPr>
            <a:r>
              <a:rPr lang="en" sz="1400">
                <a:solidFill>
                  <a:schemeClr val="dk1"/>
                </a:solidFill>
              </a:rPr>
              <a:t>We have decided to remove </a:t>
            </a:r>
            <a:r>
              <a:rPr lang="en" sz="1400" b="1">
                <a:solidFill>
                  <a:schemeClr val="dk1"/>
                </a:solidFill>
              </a:rPr>
              <a:t>SILVER</a:t>
            </a:r>
            <a:r>
              <a:rPr lang="en" sz="1400">
                <a:solidFill>
                  <a:schemeClr val="dk1"/>
                </a:solidFill>
              </a:rPr>
              <a:t> since it is highly correlated with </a:t>
            </a:r>
            <a:r>
              <a:rPr lang="en" sz="1400" b="1">
                <a:solidFill>
                  <a:schemeClr val="dk1"/>
                </a:solidFill>
              </a:rPr>
              <a:t>GOLD</a:t>
            </a:r>
            <a:r>
              <a:rPr lang="en" sz="1400">
                <a:solidFill>
                  <a:schemeClr val="dk1"/>
                </a:solidFill>
              </a:rPr>
              <a:t> and has a lower Sharpe.</a:t>
            </a:r>
            <a:endParaRPr sz="1400">
              <a:solidFill>
                <a:schemeClr val="dk1"/>
              </a:solidFill>
            </a:endParaRPr>
          </a:p>
          <a:p>
            <a:pPr marL="0" lvl="0" indent="0" algn="l" rtl="0">
              <a:spcBef>
                <a:spcPts val="1200"/>
              </a:spcBef>
              <a:spcAft>
                <a:spcPts val="0"/>
              </a:spcAft>
              <a:buNone/>
            </a:pPr>
            <a:r>
              <a:rPr lang="en" sz="1400">
                <a:solidFill>
                  <a:schemeClr val="dk1"/>
                </a:solidFill>
              </a:rPr>
              <a:t>We have decided to remove </a:t>
            </a:r>
            <a:r>
              <a:rPr lang="en" sz="1400" b="1">
                <a:solidFill>
                  <a:schemeClr val="dk1"/>
                </a:solidFill>
              </a:rPr>
              <a:t>AUD</a:t>
            </a:r>
            <a:r>
              <a:rPr lang="en" sz="1400">
                <a:solidFill>
                  <a:schemeClr val="dk1"/>
                </a:solidFill>
              </a:rPr>
              <a:t> since it has lower Sharpe and higher risk than </a:t>
            </a:r>
            <a:r>
              <a:rPr lang="en" sz="1400" b="1">
                <a:solidFill>
                  <a:schemeClr val="dk1"/>
                </a:solidFill>
              </a:rPr>
              <a:t>EUR</a:t>
            </a:r>
            <a:r>
              <a:rPr lang="en" sz="1400">
                <a:solidFill>
                  <a:schemeClr val="dk1"/>
                </a:solidFill>
              </a:rPr>
              <a:t>.</a:t>
            </a:r>
            <a:endParaRPr sz="1400">
              <a:solidFill>
                <a:schemeClr val="dk1"/>
              </a:solidFill>
            </a:endParaRPr>
          </a:p>
          <a:p>
            <a:pPr marL="0" lvl="0" indent="0" algn="l" rtl="0">
              <a:spcBef>
                <a:spcPts val="1200"/>
              </a:spcBef>
              <a:spcAft>
                <a:spcPts val="0"/>
              </a:spcAft>
              <a:buNone/>
            </a:pPr>
            <a:r>
              <a:rPr lang="en" sz="1400">
                <a:solidFill>
                  <a:schemeClr val="dk1"/>
                </a:solidFill>
              </a:rPr>
              <a:t>We have decided to remove </a:t>
            </a:r>
            <a:r>
              <a:rPr lang="en" sz="1400" b="1">
                <a:solidFill>
                  <a:schemeClr val="dk1"/>
                </a:solidFill>
              </a:rPr>
              <a:t>INTC</a:t>
            </a:r>
            <a:r>
              <a:rPr lang="en" sz="1400">
                <a:solidFill>
                  <a:schemeClr val="dk1"/>
                </a:solidFill>
              </a:rPr>
              <a:t> since it is highly correlated with </a:t>
            </a:r>
            <a:r>
              <a:rPr lang="en" sz="1400" b="1">
                <a:solidFill>
                  <a:schemeClr val="dk1"/>
                </a:solidFill>
              </a:rPr>
              <a:t>SPY</a:t>
            </a:r>
            <a:r>
              <a:rPr lang="en" sz="1400">
                <a:solidFill>
                  <a:schemeClr val="dk1"/>
                </a:solidFill>
              </a:rPr>
              <a:t> and has lower Sharpe than </a:t>
            </a:r>
            <a:r>
              <a:rPr lang="en" sz="1400" b="1">
                <a:solidFill>
                  <a:schemeClr val="dk1"/>
                </a:solidFill>
              </a:rPr>
              <a:t>SPY</a:t>
            </a:r>
            <a:r>
              <a:rPr lang="en" sz="1400">
                <a:solidFill>
                  <a:schemeClr val="dk1"/>
                </a:solidFill>
              </a:rPr>
              <a:t>.</a:t>
            </a:r>
            <a:endParaRPr sz="1400">
              <a:solidFill>
                <a:schemeClr val="dk1"/>
              </a:solidFill>
            </a:endParaRPr>
          </a:p>
          <a:p>
            <a:pPr marL="0" lvl="0" indent="0" algn="l" rtl="0">
              <a:spcBef>
                <a:spcPts val="1200"/>
              </a:spcBef>
              <a:spcAft>
                <a:spcPts val="0"/>
              </a:spcAft>
              <a:buNone/>
            </a:pPr>
            <a:r>
              <a:rPr lang="en" sz="1400">
                <a:solidFill>
                  <a:schemeClr val="dk1"/>
                </a:solidFill>
              </a:rPr>
              <a:t>The final 8 securities are </a:t>
            </a:r>
            <a:endParaRPr sz="1400">
              <a:solidFill>
                <a:schemeClr val="dk1"/>
              </a:solidFill>
            </a:endParaRPr>
          </a:p>
          <a:p>
            <a:pPr marL="0" lvl="0" indent="0" algn="l" rtl="0">
              <a:spcBef>
                <a:spcPts val="1200"/>
              </a:spcBef>
              <a:spcAft>
                <a:spcPts val="1200"/>
              </a:spcAft>
              <a:buClr>
                <a:schemeClr val="dk1"/>
              </a:buClr>
              <a:buSzPct val="78571"/>
              <a:buFont typeface="Arial"/>
              <a:buNone/>
            </a:pPr>
            <a:r>
              <a:rPr lang="en" sz="1400" b="1">
                <a:solidFill>
                  <a:schemeClr val="dk1"/>
                </a:solidFill>
              </a:rPr>
              <a:t>AAPL</a:t>
            </a:r>
            <a:r>
              <a:rPr lang="en" sz="1400">
                <a:solidFill>
                  <a:schemeClr val="dk1"/>
                </a:solidFill>
              </a:rPr>
              <a:t>, </a:t>
            </a:r>
            <a:r>
              <a:rPr lang="en" sz="1400" b="1">
                <a:solidFill>
                  <a:schemeClr val="dk1"/>
                </a:solidFill>
              </a:rPr>
              <a:t>AMZN</a:t>
            </a:r>
            <a:r>
              <a:rPr lang="en" sz="1400">
                <a:solidFill>
                  <a:schemeClr val="dk1"/>
                </a:solidFill>
              </a:rPr>
              <a:t>, </a:t>
            </a:r>
            <a:r>
              <a:rPr lang="en" sz="1400" b="1">
                <a:solidFill>
                  <a:schemeClr val="dk1"/>
                </a:solidFill>
              </a:rPr>
              <a:t>EUR</a:t>
            </a:r>
            <a:r>
              <a:rPr lang="en" sz="1400">
                <a:solidFill>
                  <a:schemeClr val="dk1"/>
                </a:solidFill>
              </a:rPr>
              <a:t>, </a:t>
            </a:r>
            <a:r>
              <a:rPr lang="en" sz="1400" b="1">
                <a:solidFill>
                  <a:schemeClr val="dk1"/>
                </a:solidFill>
              </a:rPr>
              <a:t>GOLD</a:t>
            </a:r>
            <a:r>
              <a:rPr lang="en" sz="1400">
                <a:solidFill>
                  <a:schemeClr val="dk1"/>
                </a:solidFill>
              </a:rPr>
              <a:t>, </a:t>
            </a:r>
            <a:r>
              <a:rPr lang="en" sz="1400" b="1">
                <a:solidFill>
                  <a:schemeClr val="dk1"/>
                </a:solidFill>
              </a:rPr>
              <a:t>SPY</a:t>
            </a:r>
            <a:r>
              <a:rPr lang="en" sz="1400">
                <a:solidFill>
                  <a:schemeClr val="dk1"/>
                </a:solidFill>
              </a:rPr>
              <a:t>, </a:t>
            </a:r>
            <a:r>
              <a:rPr lang="en" sz="1400" b="1">
                <a:solidFill>
                  <a:schemeClr val="dk1"/>
                </a:solidFill>
              </a:rPr>
              <a:t>GE</a:t>
            </a:r>
            <a:r>
              <a:rPr lang="en" sz="1400">
                <a:solidFill>
                  <a:schemeClr val="dk1"/>
                </a:solidFill>
              </a:rPr>
              <a:t>, </a:t>
            </a:r>
            <a:r>
              <a:rPr lang="en" sz="1400" b="1">
                <a:solidFill>
                  <a:schemeClr val="dk1"/>
                </a:solidFill>
              </a:rPr>
              <a:t>ATT </a:t>
            </a:r>
            <a:r>
              <a:rPr lang="en" sz="1400">
                <a:solidFill>
                  <a:schemeClr val="dk1"/>
                </a:solidFill>
              </a:rPr>
              <a:t>and </a:t>
            </a:r>
            <a:r>
              <a:rPr lang="en" sz="1400" b="1">
                <a:solidFill>
                  <a:schemeClr val="dk1"/>
                </a:solidFill>
              </a:rPr>
              <a:t>BOND</a:t>
            </a:r>
            <a:r>
              <a:rPr lang="en" sz="1400">
                <a:solidFill>
                  <a:schemeClr val="dk1"/>
                </a:solidFill>
              </a:rPr>
              <a:t>.</a:t>
            </a:r>
            <a:endParaRPr sz="1400">
              <a:solidFill>
                <a:schemeClr val="dk1"/>
              </a:solidFill>
            </a:endParaRPr>
          </a:p>
        </p:txBody>
      </p:sp>
      <p:pic>
        <p:nvPicPr>
          <p:cNvPr id="116" name="Google Shape;116;p20"/>
          <p:cNvPicPr preferRelativeResize="0"/>
          <p:nvPr/>
        </p:nvPicPr>
        <p:blipFill>
          <a:blip r:embed="rId3">
            <a:alphaModFix/>
          </a:blip>
          <a:stretch>
            <a:fillRect/>
          </a:stretch>
        </p:blipFill>
        <p:spPr>
          <a:xfrm>
            <a:off x="0" y="2571761"/>
            <a:ext cx="9144000" cy="2366478"/>
          </a:xfrm>
          <a:prstGeom prst="rect">
            <a:avLst/>
          </a:prstGeom>
          <a:noFill/>
          <a:ln>
            <a:noFill/>
          </a:ln>
        </p:spPr>
      </p:pic>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751</Words>
  <Application>Microsoft Office PowerPoint</Application>
  <PresentationFormat>On-screen Show (16:9)</PresentationFormat>
  <Paragraphs>62</Paragraphs>
  <Slides>19</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Open Sans</vt:lpstr>
      <vt:lpstr>Calibri</vt:lpstr>
      <vt:lpstr>Economica</vt:lpstr>
      <vt:lpstr>Luxe</vt:lpstr>
      <vt:lpstr>Finance Information Systems : Final Project </vt:lpstr>
      <vt:lpstr>  "We pledge on our honor that we have not given nor received any unauthorized assistance on this assignment to/from other groups."   - Aditya Bhide, Amal Byju, Kathan Shah, Sreyas Sourav, Vaibhav Balasubramanian  </vt:lpstr>
      <vt:lpstr>Strategy Selection</vt:lpstr>
      <vt:lpstr>Bollinger Band Strategy</vt:lpstr>
      <vt:lpstr>PowerPoint Presentation</vt:lpstr>
      <vt:lpstr>PowerPoint Presentation</vt:lpstr>
      <vt:lpstr>No Strategy</vt:lpstr>
      <vt:lpstr>Chosen Strategies</vt:lpstr>
      <vt:lpstr>Final 8 securities</vt:lpstr>
      <vt:lpstr>Mean-Variance Optimization</vt:lpstr>
      <vt:lpstr>PowerPoint Presentation</vt:lpstr>
      <vt:lpstr>Equal Weighted Portfolio</vt:lpstr>
      <vt:lpstr>Maximum Sharpe Portfolio</vt:lpstr>
      <vt:lpstr>Beta for Maximum Sharpe Portfolio</vt:lpstr>
      <vt:lpstr>Mean-Variance Optimization for Passive Strategies</vt:lpstr>
      <vt:lpstr>Mean-Variance Optimization for Passive Strategies</vt:lpstr>
      <vt:lpstr>Optimal Weights for Passive Strategies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Finance Information Systems : Final Project </dc:title>
  <cp:lastModifiedBy>Amal Byju</cp:lastModifiedBy>
  <cp:revision>2</cp:revision>
  <dcterms:modified xsi:type="dcterms:W3CDTF">2022-12-05T05:11:22Z</dcterms:modified>
</cp:coreProperties>
</file>